
<file path=[Content_Types].xml><?xml version="1.0" encoding="utf-8"?>
<Types xmlns="http://schemas.openxmlformats.org/package/2006/content-types">
  <Default Extension="png" ContentType="image/png"/>
  <Default Extension="pdf" ContentType="application/pd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60" r:id="rId2"/>
    <p:sldId id="284" r:id="rId3"/>
    <p:sldId id="285" r:id="rId4"/>
    <p:sldId id="286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61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ndows 사용자" initials="W사" lastIdx="1" clrIdx="0">
    <p:extLst>
      <p:ext uri="{19B8F6BF-5375-455C-9EA6-DF929625EA0E}">
        <p15:presenceInfo xmlns:p15="http://schemas.microsoft.com/office/powerpoint/2012/main" userId="Windows 사용자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1092C"/>
    <a:srgbClr val="00A0D6"/>
    <a:srgbClr val="CC00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0" d="100"/>
          <a:sy n="80" d="100"/>
        </p:scale>
        <p:origin x="-275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88318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4B374F-0511-DE4A-9A37-C4A5CC0AE1A8}" type="datetimeFigureOut">
              <a:rPr lang="en-US" smtClean="0"/>
              <a:pPr/>
              <a:t>3/3/2023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7C868C-AA3B-3A48-8C0A-18C2CF7F73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415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7C868C-AA3B-3A48-8C0A-18C2CF7F73F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3103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7C868C-AA3B-3A48-8C0A-18C2CF7F73F1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010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직선 연결선 10"/>
          <p:cNvCxnSpPr/>
          <p:nvPr userDrawn="1"/>
        </p:nvCxnSpPr>
        <p:spPr>
          <a:xfrm>
            <a:off x="177553" y="541534"/>
            <a:ext cx="8735628" cy="0"/>
          </a:xfrm>
          <a:prstGeom prst="line">
            <a:avLst/>
          </a:prstGeom>
          <a:ln w="19050">
            <a:solidFill>
              <a:srgbClr val="C1092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88781" y="239694"/>
            <a:ext cx="7261934" cy="2840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800" b="1">
                <a:latin typeface="+mn-ea"/>
                <a:ea typeface="+mn-ea"/>
              </a:defRPr>
            </a:lvl1pPr>
          </a:lstStyle>
          <a:p>
            <a:r>
              <a:rPr lang="en-US" altLang="ko-KR" dirty="0"/>
              <a:t>1. </a:t>
            </a:r>
            <a:r>
              <a:rPr lang="ko-KR" altLang="en-US" dirty="0"/>
              <a:t>타이틀 </a:t>
            </a:r>
            <a:r>
              <a:rPr lang="en-US" altLang="ko-KR" dirty="0"/>
              <a:t>Click to edit Master title style</a:t>
            </a:r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2082" y="64806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4F0B02-1449-DF4A-AD23-5C3DE51441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/>
          <p:cNvSpPr txBox="1"/>
          <p:nvPr userDrawn="1"/>
        </p:nvSpPr>
        <p:spPr>
          <a:xfrm>
            <a:off x="7474995" y="70999"/>
            <a:ext cx="152384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800" b="1" dirty="0" err="1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</a:rPr>
              <a:t>캡스톤디자인</a:t>
            </a:r>
            <a:r>
              <a:rPr lang="ko-KR" altLang="en-US" sz="800" b="1" dirty="0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</a:rPr>
              <a:t> 시스템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ko-KR" dirty="0"/>
              <a:t>Click to edit Master text styles</a:t>
            </a:r>
          </a:p>
          <a:p>
            <a:pPr lvl="1"/>
            <a:r>
              <a:rPr lang="en-US" altLang="ko-KR" dirty="0"/>
              <a:t>Second level</a:t>
            </a:r>
          </a:p>
          <a:p>
            <a:pPr lvl="2"/>
            <a:r>
              <a:rPr lang="en-US" altLang="ko-KR" dirty="0"/>
              <a:t>Third level</a:t>
            </a:r>
          </a:p>
          <a:p>
            <a:pPr lvl="3"/>
            <a:r>
              <a:rPr lang="en-US" altLang="ko-KR" dirty="0"/>
              <a:t>Fourth level</a:t>
            </a:r>
          </a:p>
          <a:p>
            <a:pPr lvl="4"/>
            <a:r>
              <a:rPr lang="en-US" altLang="ko-KR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327DF-B1C0-4CEC-B495-DA7290232211}" type="datetime1">
              <a:rPr lang="en-US" altLang="ko-KR" smtClean="0"/>
              <a:pPr/>
              <a:t>3/3/2023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4F0B02-1449-DF4A-AD23-5C3DE51441D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5.pd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d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11" Type="http://schemas.openxmlformats.org/officeDocument/2006/relationships/image" Target="../media/image19.png"/><Relationship Id="rId5" Type="http://schemas.openxmlformats.org/officeDocument/2006/relationships/image" Target="../media/image1.png"/><Relationship Id="rId10" Type="http://schemas.openxmlformats.org/officeDocument/2006/relationships/image" Target="../media/image18.png"/><Relationship Id="rId4" Type="http://schemas.openxmlformats.org/officeDocument/2006/relationships/image" Target="../media/image5.pdf"/><Relationship Id="rId9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038957" y="5997759"/>
            <a:ext cx="2717850" cy="427616"/>
          </a:xfrm>
          <a:prstGeom prst="rect">
            <a:avLst/>
          </a:prstGeom>
          <a:noFill/>
        </p:spPr>
        <p:txBody>
          <a:bodyPr wrap="none" lIns="91429" tIns="45715" rIns="91429" bIns="45715" rtlCol="0" anchor="t" anchorCtr="0">
            <a:noAutofit/>
          </a:bodyPr>
          <a:lstStyle/>
          <a:p>
            <a:pPr algn="r"/>
            <a:r>
              <a:rPr lang="ko-KR" altLang="en-US" sz="2000" dirty="0">
                <a:solidFill>
                  <a:schemeClr val="bg1"/>
                </a:solidFill>
                <a:latin typeface="나눔고딕OTF"/>
                <a:ea typeface="나눔고딕OTF"/>
                <a:cs typeface="나눔고딕OTF"/>
              </a:rPr>
              <a:t>동서대학교 컴퓨터공학부</a:t>
            </a:r>
            <a:endParaRPr lang="en-US" altLang="ko-KR" sz="2000" dirty="0">
              <a:solidFill>
                <a:schemeClr val="bg1"/>
              </a:solidFill>
              <a:latin typeface="나눔고딕OTF"/>
              <a:ea typeface="나눔고딕OTF"/>
              <a:cs typeface="나눔고딕OTF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>
          <a:xfrm>
            <a:off x="6926065" y="6409618"/>
            <a:ext cx="2133600" cy="365125"/>
          </a:xfrm>
        </p:spPr>
        <p:txBody>
          <a:bodyPr/>
          <a:lstStyle/>
          <a:p>
            <a:fld id="{DB4F0B02-1449-DF4A-AD23-5C3DE51441D6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직사각형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0" y="200769"/>
            <a:ext cx="9164143" cy="83671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xmlns:lc="http://schemas.openxmlformats.org/drawingml/2006/lockedCanvas" Requires="ma">
            <p:blipFill>
              <a:blip r:embed="rId4"/>
              <a:srcRect/>
              <a:stretch>
                <a:fillRect/>
              </a:stretch>
            </p:blipFill>
          </mc:Choice>
          <mc:Fallback>
            <p:blipFill>
              <a:blip r:embed="rId5"/>
              <a:srcRect/>
              <a:stretch>
                <a:fillRect/>
              </a:stretch>
            </p:blipFill>
          </mc:Fallback>
        </mc:AlternateContent>
        <p:spPr bwMode="auto">
          <a:xfrm>
            <a:off x="271664" y="389409"/>
            <a:ext cx="2592289" cy="49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"/>
          <p:cNvSpPr txBox="1"/>
          <p:nvPr/>
        </p:nvSpPr>
        <p:spPr>
          <a:xfrm>
            <a:off x="575556" y="2686695"/>
            <a:ext cx="799288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4400" b="1" spc="-150" dirty="0">
                <a:solidFill>
                  <a:schemeClr val="bg1"/>
                </a:solidFill>
              </a:rPr>
              <a:t> </a:t>
            </a:r>
            <a:r>
              <a:rPr lang="ko-KR" altLang="en-US" sz="4400" b="1" spc="-150" dirty="0" err="1">
                <a:solidFill>
                  <a:schemeClr val="bg1"/>
                </a:solidFill>
              </a:rPr>
              <a:t>캡스톤디자인</a:t>
            </a:r>
            <a:r>
              <a:rPr lang="ko-KR" altLang="en-US" sz="4400" b="1" spc="-150" dirty="0">
                <a:solidFill>
                  <a:schemeClr val="bg1"/>
                </a:solidFill>
              </a:rPr>
              <a:t> 시스템</a:t>
            </a:r>
            <a:endParaRPr lang="en-US" altLang="ko-KR" sz="4400" b="1" spc="-150" dirty="0">
              <a:solidFill>
                <a:schemeClr val="bg1"/>
              </a:solidFill>
            </a:endParaRPr>
          </a:p>
          <a:p>
            <a:pPr algn="ctr"/>
            <a:r>
              <a:rPr lang="ko-KR" altLang="en-US" sz="4400" b="1" spc="-150" dirty="0">
                <a:solidFill>
                  <a:schemeClr val="bg1"/>
                </a:solidFill>
              </a:rPr>
              <a:t>학습자 사용설명서</a:t>
            </a:r>
          </a:p>
        </p:txBody>
      </p:sp>
      <p:sp>
        <p:nvSpPr>
          <p:cNvPr id="12" name="TextBox 4"/>
          <p:cNvSpPr txBox="1"/>
          <p:nvPr/>
        </p:nvSpPr>
        <p:spPr>
          <a:xfrm>
            <a:off x="3760304" y="4436373"/>
            <a:ext cx="14466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en-US" altLang="ko-KR" sz="1600" b="1" dirty="0">
                <a:solidFill>
                  <a:schemeClr val="bg1"/>
                </a:solidFill>
              </a:rPr>
              <a:t>LINC+ </a:t>
            </a:r>
            <a:r>
              <a:rPr lang="ko-KR" altLang="en-US" sz="1600" b="1" dirty="0">
                <a:solidFill>
                  <a:schemeClr val="bg1"/>
                </a:solidFill>
              </a:rPr>
              <a:t>사업단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>
            <a:extLst>
              <a:ext uri="{FF2B5EF4-FFF2-40B4-BE49-F238E27FC236}">
                <a16:creationId xmlns:a16="http://schemas.microsoft.com/office/drawing/2014/main" id="{8662D5AE-FB36-4011-B5DC-B44FF629454B}"/>
              </a:ext>
            </a:extLst>
          </p:cNvPr>
          <p:cNvGrpSpPr/>
          <p:nvPr/>
        </p:nvGrpSpPr>
        <p:grpSpPr>
          <a:xfrm>
            <a:off x="390616" y="723900"/>
            <a:ext cx="6338655" cy="2649673"/>
            <a:chOff x="390616" y="723900"/>
            <a:chExt cx="6338655" cy="2649673"/>
          </a:xfrm>
        </p:grpSpPr>
        <p:pic>
          <p:nvPicPr>
            <p:cNvPr id="4" name="그림 3">
              <a:extLst>
                <a:ext uri="{FF2B5EF4-FFF2-40B4-BE49-F238E27FC236}">
                  <a16:creationId xmlns:a16="http://schemas.microsoft.com/office/drawing/2014/main" id="{4D5EAE15-D9CC-4816-9848-6C9E31E31DD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90616" y="723900"/>
              <a:ext cx="6338655" cy="2649673"/>
            </a:xfrm>
            <a:prstGeom prst="rect">
              <a:avLst/>
            </a:prstGeom>
          </p:spPr>
        </p:pic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2F161E2C-8D16-45F1-99BE-83578B29CB82}"/>
                </a:ext>
              </a:extLst>
            </p:cNvPr>
            <p:cNvSpPr/>
            <p:nvPr/>
          </p:nvSpPr>
          <p:spPr>
            <a:xfrm>
              <a:off x="4483223" y="2805344"/>
              <a:ext cx="399495" cy="168675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직사각형 16">
              <a:extLst>
                <a:ext uri="{FF2B5EF4-FFF2-40B4-BE49-F238E27FC236}">
                  <a16:creationId xmlns:a16="http://schemas.microsoft.com/office/drawing/2014/main" id="{F59F1756-F9EB-46CD-9982-3433EB2A6112}"/>
                </a:ext>
              </a:extLst>
            </p:cNvPr>
            <p:cNvSpPr/>
            <p:nvPr/>
          </p:nvSpPr>
          <p:spPr>
            <a:xfrm>
              <a:off x="4500979" y="3126419"/>
              <a:ext cx="399495" cy="168675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4. </a:t>
            </a:r>
            <a:r>
              <a:rPr lang="ko-KR" altLang="en-US" dirty="0"/>
              <a:t>과제관리 </a:t>
            </a:r>
            <a:r>
              <a:rPr lang="en-US" altLang="ko-KR" sz="1600" b="0" dirty="0"/>
              <a:t>- </a:t>
            </a:r>
            <a:r>
              <a:rPr lang="ko-KR" altLang="en-US" sz="1600" b="0" dirty="0"/>
              <a:t>결과보고서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4F0B02-1449-DF4A-AD23-5C3DE51441D6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70409"/>
              </p:ext>
            </p:extLst>
          </p:nvPr>
        </p:nvGraphicFramePr>
        <p:xfrm>
          <a:off x="6852082" y="723900"/>
          <a:ext cx="2079358" cy="23157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0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3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5051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설명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1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과제명을 클릭하면 결과보고서를 제출할 수 있는 화면으로 이동한다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2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만족도조사의 참여 버튼은 팀장일 경우만 활성화 된다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160117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39887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3158542"/>
                  </a:ext>
                </a:extLst>
              </a:tr>
            </a:tbl>
          </a:graphicData>
        </a:graphic>
      </p:graphicFrame>
      <p:sp>
        <p:nvSpPr>
          <p:cNvPr id="13" name="타원 12">
            <a:extLst>
              <a:ext uri="{FF2B5EF4-FFF2-40B4-BE49-F238E27FC236}">
                <a16:creationId xmlns:a16="http://schemas.microsoft.com/office/drawing/2014/main" id="{B89ED600-B022-4B56-A06F-BE5337CD0DB2}"/>
              </a:ext>
            </a:extLst>
          </p:cNvPr>
          <p:cNvSpPr/>
          <p:nvPr/>
        </p:nvSpPr>
        <p:spPr>
          <a:xfrm>
            <a:off x="3191949" y="3046946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1</a:t>
            </a:r>
            <a:endParaRPr lang="ko-KR" altLang="en-US" sz="800" b="1" dirty="0"/>
          </a:p>
        </p:txBody>
      </p:sp>
      <p:sp>
        <p:nvSpPr>
          <p:cNvPr id="15" name="타원 14">
            <a:extLst>
              <a:ext uri="{FF2B5EF4-FFF2-40B4-BE49-F238E27FC236}">
                <a16:creationId xmlns:a16="http://schemas.microsoft.com/office/drawing/2014/main" id="{9B0B3F39-73E1-4373-A1D6-8FC54360B428}"/>
              </a:ext>
            </a:extLst>
          </p:cNvPr>
          <p:cNvSpPr/>
          <p:nvPr/>
        </p:nvSpPr>
        <p:spPr>
          <a:xfrm>
            <a:off x="6025346" y="3046946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2</a:t>
            </a:r>
            <a:endParaRPr lang="ko-KR" altLang="en-US" sz="800" b="1" dirty="0"/>
          </a:p>
        </p:txBody>
      </p:sp>
    </p:spTree>
    <p:extLst>
      <p:ext uri="{BB962C8B-B14F-4D97-AF65-F5344CB8AC3E}">
        <p14:creationId xmlns:p14="http://schemas.microsoft.com/office/powerpoint/2010/main" val="34348554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그룹 8">
            <a:extLst>
              <a:ext uri="{FF2B5EF4-FFF2-40B4-BE49-F238E27FC236}">
                <a16:creationId xmlns:a16="http://schemas.microsoft.com/office/drawing/2014/main" id="{AC4FB6E9-AB87-4E61-B6CA-47768BF62DE8}"/>
              </a:ext>
            </a:extLst>
          </p:cNvPr>
          <p:cNvGrpSpPr/>
          <p:nvPr/>
        </p:nvGrpSpPr>
        <p:grpSpPr>
          <a:xfrm>
            <a:off x="314268" y="746515"/>
            <a:ext cx="6360548" cy="3596570"/>
            <a:chOff x="314268" y="746515"/>
            <a:chExt cx="6360548" cy="3596570"/>
          </a:xfrm>
        </p:grpSpPr>
        <p:pic>
          <p:nvPicPr>
            <p:cNvPr id="5" name="그림 4">
              <a:extLst>
                <a:ext uri="{FF2B5EF4-FFF2-40B4-BE49-F238E27FC236}">
                  <a16:creationId xmlns:a16="http://schemas.microsoft.com/office/drawing/2014/main" id="{BDC429CD-CE67-4C58-A13B-1931653A5AA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4268" y="746515"/>
              <a:ext cx="6360548" cy="3596570"/>
            </a:xfrm>
            <a:prstGeom prst="rect">
              <a:avLst/>
            </a:prstGeom>
          </p:spPr>
        </p:pic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F57540B8-2DD4-42B6-BD5B-422F717B9AD5}"/>
                </a:ext>
              </a:extLst>
            </p:cNvPr>
            <p:cNvSpPr/>
            <p:nvPr/>
          </p:nvSpPr>
          <p:spPr>
            <a:xfrm>
              <a:off x="1251751" y="2317073"/>
              <a:ext cx="408373" cy="150920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>
              <a:extLst>
                <a:ext uri="{FF2B5EF4-FFF2-40B4-BE49-F238E27FC236}">
                  <a16:creationId xmlns:a16="http://schemas.microsoft.com/office/drawing/2014/main" id="{7DA35F54-2E98-47C3-BFD7-2D58BED8412D}"/>
                </a:ext>
              </a:extLst>
            </p:cNvPr>
            <p:cNvSpPr/>
            <p:nvPr/>
          </p:nvSpPr>
          <p:spPr>
            <a:xfrm>
              <a:off x="1544571" y="2317073"/>
              <a:ext cx="408373" cy="150920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>
              <a:extLst>
                <a:ext uri="{FF2B5EF4-FFF2-40B4-BE49-F238E27FC236}">
                  <a16:creationId xmlns:a16="http://schemas.microsoft.com/office/drawing/2014/main" id="{482A29A8-3D32-4623-8C4F-0A0C55AB5E1D}"/>
                </a:ext>
              </a:extLst>
            </p:cNvPr>
            <p:cNvSpPr/>
            <p:nvPr/>
          </p:nvSpPr>
          <p:spPr>
            <a:xfrm>
              <a:off x="1199964" y="3167190"/>
              <a:ext cx="408373" cy="150920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4. </a:t>
            </a:r>
            <a:r>
              <a:rPr lang="ko-KR" altLang="en-US" dirty="0"/>
              <a:t>과제관리 </a:t>
            </a:r>
            <a:r>
              <a:rPr lang="en-US" altLang="ko-KR" sz="1600" b="0" dirty="0"/>
              <a:t>- </a:t>
            </a:r>
            <a:r>
              <a:rPr lang="ko-KR" altLang="en-US" sz="1600" b="0" dirty="0"/>
              <a:t>결과보고서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4F0B02-1449-DF4A-AD23-5C3DE51441D6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6657006"/>
              </p:ext>
            </p:extLst>
          </p:nvPr>
        </p:nvGraphicFramePr>
        <p:xfrm>
          <a:off x="6852082" y="723900"/>
          <a:ext cx="2079358" cy="2712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0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3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5051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설명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1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결과보고서 파일을 첨부한다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2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결과보고서수정이나 저장 버튼을 클릭하여 저장한다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 </a:t>
                      </a:r>
                    </a:p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결과보고서 제출은 팀장만 가능하다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3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삭제 버튼을 클릭하여 결과보고서를 삭제할 수 있다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4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만족도조사참여는 만족도조사 참여기간에만 진행할 수 있고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팀장만 </a:t>
                      </a:r>
                      <a:r>
                        <a:rPr lang="ko-KR" altLang="en-US" sz="900" dirty="0" err="1">
                          <a:latin typeface="+mn-ea"/>
                          <a:ea typeface="+mn-ea"/>
                        </a:rPr>
                        <a:t>참여가능하다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160117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39887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3158542"/>
                  </a:ext>
                </a:extLst>
              </a:tr>
            </a:tbl>
          </a:graphicData>
        </a:graphic>
      </p:graphicFrame>
      <p:sp>
        <p:nvSpPr>
          <p:cNvPr id="13" name="타원 12">
            <a:extLst>
              <a:ext uri="{FF2B5EF4-FFF2-40B4-BE49-F238E27FC236}">
                <a16:creationId xmlns:a16="http://schemas.microsoft.com/office/drawing/2014/main" id="{B89ED600-B022-4B56-A06F-BE5337CD0DB2}"/>
              </a:ext>
            </a:extLst>
          </p:cNvPr>
          <p:cNvSpPr/>
          <p:nvPr/>
        </p:nvSpPr>
        <p:spPr>
          <a:xfrm>
            <a:off x="1118059" y="3539891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1</a:t>
            </a:r>
            <a:endParaRPr lang="ko-KR" altLang="en-US" sz="800" b="1" dirty="0"/>
          </a:p>
        </p:txBody>
      </p:sp>
      <p:sp>
        <p:nvSpPr>
          <p:cNvPr id="15" name="타원 14">
            <a:extLst>
              <a:ext uri="{FF2B5EF4-FFF2-40B4-BE49-F238E27FC236}">
                <a16:creationId xmlns:a16="http://schemas.microsoft.com/office/drawing/2014/main" id="{9B0B3F39-73E1-4373-A1D6-8FC54360B428}"/>
              </a:ext>
            </a:extLst>
          </p:cNvPr>
          <p:cNvSpPr/>
          <p:nvPr/>
        </p:nvSpPr>
        <p:spPr>
          <a:xfrm>
            <a:off x="4303078" y="4032368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2</a:t>
            </a:r>
            <a:endParaRPr lang="ko-KR" altLang="en-US" sz="800" b="1" dirty="0"/>
          </a:p>
        </p:txBody>
      </p:sp>
      <p:sp>
        <p:nvSpPr>
          <p:cNvPr id="18" name="타원 17">
            <a:extLst>
              <a:ext uri="{FF2B5EF4-FFF2-40B4-BE49-F238E27FC236}">
                <a16:creationId xmlns:a16="http://schemas.microsoft.com/office/drawing/2014/main" id="{9CF2327E-CA5E-4E40-84AC-B70601D1E01B}"/>
              </a:ext>
            </a:extLst>
          </p:cNvPr>
          <p:cNvSpPr/>
          <p:nvPr/>
        </p:nvSpPr>
        <p:spPr>
          <a:xfrm>
            <a:off x="5488947" y="3759298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3</a:t>
            </a:r>
            <a:endParaRPr lang="ko-KR" altLang="en-US" sz="800" b="1" dirty="0"/>
          </a:p>
        </p:txBody>
      </p:sp>
      <p:sp>
        <p:nvSpPr>
          <p:cNvPr id="19" name="타원 18">
            <a:extLst>
              <a:ext uri="{FF2B5EF4-FFF2-40B4-BE49-F238E27FC236}">
                <a16:creationId xmlns:a16="http://schemas.microsoft.com/office/drawing/2014/main" id="{EB09C6DF-45CD-49AD-A768-CD886480E902}"/>
              </a:ext>
            </a:extLst>
          </p:cNvPr>
          <p:cNvSpPr/>
          <p:nvPr/>
        </p:nvSpPr>
        <p:spPr>
          <a:xfrm>
            <a:off x="6665209" y="4020958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4</a:t>
            </a:r>
            <a:endParaRPr lang="ko-KR" altLang="en-US" sz="800" b="1" dirty="0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0C57D478-CACE-4E7A-9A5F-F336F738709F}"/>
              </a:ext>
            </a:extLst>
          </p:cNvPr>
          <p:cNvSpPr/>
          <p:nvPr/>
        </p:nvSpPr>
        <p:spPr>
          <a:xfrm>
            <a:off x="314268" y="1358284"/>
            <a:ext cx="2251379" cy="346039"/>
          </a:xfrm>
          <a:prstGeom prst="rect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3659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4. </a:t>
            </a:r>
            <a:r>
              <a:rPr lang="ko-KR" altLang="en-US" dirty="0"/>
              <a:t>과제관리 </a:t>
            </a:r>
            <a:r>
              <a:rPr lang="en-US" altLang="ko-KR" sz="1600" b="0" dirty="0"/>
              <a:t>- </a:t>
            </a:r>
            <a:r>
              <a:rPr lang="ko-KR" altLang="en-US" sz="1600" b="0" dirty="0"/>
              <a:t>만족도조사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4F0B02-1449-DF4A-AD23-5C3DE51441D6}" type="slidenum">
              <a:rPr lang="en-US" smtClean="0"/>
              <a:pPr/>
              <a:t>12</a:t>
            </a:fld>
            <a:endParaRPr lang="en-US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2471332"/>
              </p:ext>
            </p:extLst>
          </p:nvPr>
        </p:nvGraphicFramePr>
        <p:xfrm>
          <a:off x="6852082" y="723900"/>
          <a:ext cx="2079358" cy="2056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0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3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5051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설명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1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모든 항목에 답을 하고 제출 버튼을 클릭하여 제출한다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160117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39887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3158542"/>
                  </a:ext>
                </a:extLst>
              </a:tr>
            </a:tbl>
          </a:graphicData>
        </a:graphic>
      </p:graphicFrame>
      <p:pic>
        <p:nvPicPr>
          <p:cNvPr id="4" name="그림 3">
            <a:extLst>
              <a:ext uri="{FF2B5EF4-FFF2-40B4-BE49-F238E27FC236}">
                <a16:creationId xmlns:a16="http://schemas.microsoft.com/office/drawing/2014/main" id="{4CEF60A1-8EE7-4657-991A-D55470D7D8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5233" y="723900"/>
            <a:ext cx="5160422" cy="4753992"/>
          </a:xfrm>
          <a:prstGeom prst="rect">
            <a:avLst/>
          </a:prstGeom>
        </p:spPr>
      </p:pic>
      <p:sp>
        <p:nvSpPr>
          <p:cNvPr id="17" name="타원 16">
            <a:extLst>
              <a:ext uri="{FF2B5EF4-FFF2-40B4-BE49-F238E27FC236}">
                <a16:creationId xmlns:a16="http://schemas.microsoft.com/office/drawing/2014/main" id="{A54B9B0A-8929-4F2D-BC38-D60907112CC5}"/>
              </a:ext>
            </a:extLst>
          </p:cNvPr>
          <p:cNvSpPr/>
          <p:nvPr/>
        </p:nvSpPr>
        <p:spPr>
          <a:xfrm>
            <a:off x="3124413" y="5120116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1</a:t>
            </a:r>
            <a:endParaRPr lang="ko-KR" altLang="en-US" sz="800" b="1" dirty="0"/>
          </a:p>
        </p:txBody>
      </p:sp>
    </p:spTree>
    <p:extLst>
      <p:ext uri="{BB962C8B-B14F-4D97-AF65-F5344CB8AC3E}">
        <p14:creationId xmlns:p14="http://schemas.microsoft.com/office/powerpoint/2010/main" val="31591490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44EF8B12-A60E-420C-8D0F-158A90350C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516" y="754113"/>
            <a:ext cx="6212385" cy="4439785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5. </a:t>
            </a:r>
            <a:r>
              <a:rPr lang="ko-KR" altLang="en-US" dirty="0"/>
              <a:t>온라인전시</a:t>
            </a:r>
            <a:endParaRPr lang="ko-KR" altLang="en-US" sz="1600" b="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4F0B02-1449-DF4A-AD23-5C3DE51441D6}" type="slidenum">
              <a:rPr lang="en-US" smtClean="0"/>
              <a:pPr/>
              <a:t>13</a:t>
            </a:fld>
            <a:endParaRPr lang="en-US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0420753"/>
              </p:ext>
            </p:extLst>
          </p:nvPr>
        </p:nvGraphicFramePr>
        <p:xfrm>
          <a:off x="6852082" y="723900"/>
          <a:ext cx="2079358" cy="2193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0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3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5051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설명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1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이미지나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제목을 클릭하면 해당 게시물의 상세화면으로 이동한다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160117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39887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3158542"/>
                  </a:ext>
                </a:extLst>
              </a:tr>
            </a:tbl>
          </a:graphicData>
        </a:graphic>
      </p:graphicFrame>
      <p:sp>
        <p:nvSpPr>
          <p:cNvPr id="17" name="타원 16">
            <a:extLst>
              <a:ext uri="{FF2B5EF4-FFF2-40B4-BE49-F238E27FC236}">
                <a16:creationId xmlns:a16="http://schemas.microsoft.com/office/drawing/2014/main" id="{A54B9B0A-8929-4F2D-BC38-D60907112CC5}"/>
              </a:ext>
            </a:extLst>
          </p:cNvPr>
          <p:cNvSpPr/>
          <p:nvPr/>
        </p:nvSpPr>
        <p:spPr>
          <a:xfrm>
            <a:off x="434479" y="2394672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1</a:t>
            </a:r>
            <a:endParaRPr lang="ko-KR" altLang="en-US" sz="800" b="1" dirty="0"/>
          </a:p>
        </p:txBody>
      </p:sp>
    </p:spTree>
    <p:extLst>
      <p:ext uri="{BB962C8B-B14F-4D97-AF65-F5344CB8AC3E}">
        <p14:creationId xmlns:p14="http://schemas.microsoft.com/office/powerpoint/2010/main" val="10741602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6. </a:t>
            </a:r>
            <a:r>
              <a:rPr lang="ko-KR" altLang="en-US" dirty="0"/>
              <a:t>커뮤니티</a:t>
            </a:r>
            <a:endParaRPr lang="ko-KR" altLang="en-US" sz="1600" b="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4F0B02-1449-DF4A-AD23-5C3DE51441D6}" type="slidenum">
              <a:rPr lang="en-US" smtClean="0"/>
              <a:pPr/>
              <a:t>14</a:t>
            </a:fld>
            <a:endParaRPr lang="en-US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9528603"/>
              </p:ext>
            </p:extLst>
          </p:nvPr>
        </p:nvGraphicFramePr>
        <p:xfrm>
          <a:off x="6852082" y="723900"/>
          <a:ext cx="2079358" cy="23303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0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3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5051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설명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1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공지사항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 err="1">
                          <a:latin typeface="+mn-ea"/>
                          <a:ea typeface="+mn-ea"/>
                        </a:rPr>
                        <a:t>묻고답하기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자료실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, FAQ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등 해당 사이트 관련한 내용을 커뮤니티 메뉴에서 확인한다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160117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39887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3158542"/>
                  </a:ext>
                </a:extLst>
              </a:tr>
            </a:tbl>
          </a:graphicData>
        </a:graphic>
      </p:graphicFrame>
      <p:pic>
        <p:nvPicPr>
          <p:cNvPr id="4" name="그림 3">
            <a:extLst>
              <a:ext uri="{FF2B5EF4-FFF2-40B4-BE49-F238E27FC236}">
                <a16:creationId xmlns:a16="http://schemas.microsoft.com/office/drawing/2014/main" id="{C53043F2-5C9B-4DEE-B12B-81B12B0A25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149" y="763476"/>
            <a:ext cx="6090081" cy="2348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6049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4"/>
              <a:srcRect/>
              <a:stretch>
                <a:fillRect/>
              </a:stretch>
            </p:blipFill>
          </mc:Choice>
          <mc:Fallback>
            <p:blipFill>
              <a:blip r:embed="rId5"/>
              <a:srcRect/>
              <a:stretch>
                <a:fillRect/>
              </a:stretch>
            </p:blipFill>
          </mc:Fallback>
        </mc:AlternateContent>
        <p:spPr bwMode="auto">
          <a:xfrm>
            <a:off x="239486" y="6164233"/>
            <a:ext cx="2225029" cy="449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8"/>
              <a:srcRect/>
              <a:stretch>
                <a:fillRect/>
              </a:stretch>
            </p:blipFill>
          </mc:Choice>
          <mc:Fallback>
            <p:blipFill>
              <a:blip r:embed="rId9"/>
              <a:srcRect/>
              <a:stretch>
                <a:fillRect/>
              </a:stretch>
            </p:blipFill>
          </mc:Fallback>
        </mc:AlternateContent>
        <p:spPr bwMode="auto">
          <a:xfrm>
            <a:off x="5006005" y="0"/>
            <a:ext cx="4137995" cy="6865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P:\06.김현진\1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45035" y="4547863"/>
            <a:ext cx="4932000" cy="470713"/>
          </a:xfrm>
          <a:prstGeom prst="rect">
            <a:avLst/>
          </a:prstGeom>
          <a:noFill/>
        </p:spPr>
      </p:pic>
      <p:pic>
        <p:nvPicPr>
          <p:cNvPr id="1027" name="Picture 3" descr="P:\06.김현진\2.pn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30521" y="5211244"/>
            <a:ext cx="2689200" cy="602276"/>
          </a:xfrm>
          <a:prstGeom prst="rect">
            <a:avLst/>
          </a:prstGeom>
          <a:noFill/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>
          <a:xfrm>
            <a:off x="6926065" y="6409618"/>
            <a:ext cx="2133600" cy="365125"/>
          </a:xfrm>
        </p:spPr>
        <p:txBody>
          <a:bodyPr/>
          <a:lstStyle/>
          <a:p>
            <a:fld id="{DB4F0B02-1449-DF4A-AD23-5C3DE51441D6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1. </a:t>
            </a:r>
            <a:r>
              <a:rPr lang="ko-KR" altLang="en-US" dirty="0"/>
              <a:t>메인</a:t>
            </a:r>
            <a:endParaRPr lang="ko-KR" altLang="en-US" sz="13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4F0B02-1449-DF4A-AD23-5C3DE51441D6}" type="slidenum">
              <a:rPr lang="en-US" smtClean="0"/>
              <a:pPr/>
              <a:t>2</a:t>
            </a:fld>
            <a:endParaRPr lang="en-US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6682463"/>
              </p:ext>
            </p:extLst>
          </p:nvPr>
        </p:nvGraphicFramePr>
        <p:xfrm>
          <a:off x="6852082" y="723900"/>
          <a:ext cx="2061099" cy="9587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8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3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5051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설명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1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5" name="그림 4">
            <a:extLst>
              <a:ext uri="{FF2B5EF4-FFF2-40B4-BE49-F238E27FC236}">
                <a16:creationId xmlns:a16="http://schemas.microsoft.com/office/drawing/2014/main" id="{D62E4E3D-707A-464C-B3A2-3FDFE9B98C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81" y="799509"/>
            <a:ext cx="6550315" cy="469577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B40CB9E2-B497-433D-834A-D719C5169E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167" y="719965"/>
            <a:ext cx="5939161" cy="402887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2. </a:t>
            </a:r>
            <a:r>
              <a:rPr lang="ko-KR" altLang="en-US" dirty="0"/>
              <a:t>로그인</a:t>
            </a:r>
            <a:endParaRPr lang="ko-KR" altLang="en-US" sz="13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4F0B02-1449-DF4A-AD23-5C3DE51441D6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0597183"/>
              </p:ext>
            </p:extLst>
          </p:nvPr>
        </p:nvGraphicFramePr>
        <p:xfrm>
          <a:off x="6852082" y="723900"/>
          <a:ext cx="2061099" cy="16133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8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3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5051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설명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1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아이디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비밀번호를 </a:t>
                      </a:r>
                      <a:r>
                        <a:rPr lang="ko-KR" altLang="en-US" sz="900" dirty="0" err="1">
                          <a:latin typeface="+mn-ea"/>
                          <a:ea typeface="+mn-ea"/>
                        </a:rPr>
                        <a:t>입력후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 로그인한다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 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비밀번호 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5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회 이상 오류가 발생하면 잠금이 설정된다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1" name="타원 10"/>
          <p:cNvSpPr/>
          <p:nvPr/>
        </p:nvSpPr>
        <p:spPr>
          <a:xfrm>
            <a:off x="5266733" y="2400082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1</a:t>
            </a:r>
            <a:endParaRPr lang="ko-KR" altLang="en-US" sz="8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>
            <a:extLst>
              <a:ext uri="{FF2B5EF4-FFF2-40B4-BE49-F238E27FC236}">
                <a16:creationId xmlns:a16="http://schemas.microsoft.com/office/drawing/2014/main" id="{DCB19CB9-33AE-4223-959C-D7D4A15E784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9166"/>
          <a:stretch/>
        </p:blipFill>
        <p:spPr>
          <a:xfrm>
            <a:off x="355106" y="1285025"/>
            <a:ext cx="6107837" cy="1152805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3. </a:t>
            </a:r>
            <a:r>
              <a:rPr lang="ko-KR" altLang="en-US" dirty="0"/>
              <a:t>과제신청</a:t>
            </a:r>
            <a:endParaRPr lang="ko-KR" altLang="en-US" sz="13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4F0B02-1449-DF4A-AD23-5C3DE51441D6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6315534"/>
              </p:ext>
            </p:extLst>
          </p:nvPr>
        </p:nvGraphicFramePr>
        <p:xfrm>
          <a:off x="6852082" y="723900"/>
          <a:ext cx="2061099" cy="14762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8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3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5051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설명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1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과제신청메뉴에서 신청기간동안 과제신청하기 버튼을 클릭하여 과제를 신청할 수 있다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1" name="타원 10"/>
          <p:cNvSpPr/>
          <p:nvPr/>
        </p:nvSpPr>
        <p:spPr>
          <a:xfrm>
            <a:off x="5430543" y="1920211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1</a:t>
            </a:r>
            <a:endParaRPr lang="ko-KR" altLang="en-US" sz="800" b="1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68728F2F-A735-4628-9C33-3DBDBDD6100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9102"/>
          <a:stretch/>
        </p:blipFill>
        <p:spPr>
          <a:xfrm>
            <a:off x="585929" y="732778"/>
            <a:ext cx="6107837" cy="589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2942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3. </a:t>
            </a:r>
            <a:r>
              <a:rPr lang="ko-KR" altLang="en-US" dirty="0"/>
              <a:t>과제신청</a:t>
            </a:r>
            <a:endParaRPr lang="ko-KR" altLang="en-US" sz="13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4F0B02-1449-DF4A-AD23-5C3DE51441D6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4037571"/>
              </p:ext>
            </p:extLst>
          </p:nvPr>
        </p:nvGraphicFramePr>
        <p:xfrm>
          <a:off x="6852082" y="723900"/>
          <a:ext cx="2079358" cy="30015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0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3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5051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설명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1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본인이 수강신청한 </a:t>
                      </a:r>
                      <a:r>
                        <a:rPr lang="ko-KR" altLang="en-US" sz="900" dirty="0" err="1">
                          <a:latin typeface="+mn-ea"/>
                          <a:ea typeface="+mn-ea"/>
                        </a:rPr>
                        <a:t>캡스톤디자인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900" dirty="0" err="1">
                          <a:latin typeface="+mn-ea"/>
                          <a:ea typeface="+mn-ea"/>
                        </a:rPr>
                        <a:t>교과목중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900" dirty="0" err="1">
                          <a:latin typeface="+mn-ea"/>
                          <a:ea typeface="+mn-ea"/>
                        </a:rPr>
                        <a:t>과제신청할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 교과목을 선택한다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2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본인의 학번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성명이 표기된다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3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신청서 파일을 찾아보기를 통해 등록하고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팀원 </a:t>
                      </a:r>
                      <a:r>
                        <a:rPr lang="ko-KR" altLang="en-US" sz="900" dirty="0" err="1">
                          <a:latin typeface="+mn-ea"/>
                          <a:ea typeface="+mn-ea"/>
                        </a:rPr>
                        <a:t>동일교과목수강여부를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 체크한다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4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본인의 학번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성명이 팀장으로 표기된다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5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본인의 연락처를 입력한다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160117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6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팀원을 학번을 입력하면 등록버튼이 활성화된다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 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등록버튼을 클릭하여 팀원으로 등록한다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39887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7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신청서등록을 클릭하여 신청서를 등록한다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3158542"/>
                  </a:ext>
                </a:extLst>
              </a:tr>
            </a:tbl>
          </a:graphicData>
        </a:graphic>
      </p:graphicFrame>
      <p:grpSp>
        <p:nvGrpSpPr>
          <p:cNvPr id="12" name="그룹 11">
            <a:extLst>
              <a:ext uri="{FF2B5EF4-FFF2-40B4-BE49-F238E27FC236}">
                <a16:creationId xmlns:a16="http://schemas.microsoft.com/office/drawing/2014/main" id="{C0732C5C-6C1A-4F53-A2FA-C1AF258E27A3}"/>
              </a:ext>
            </a:extLst>
          </p:cNvPr>
          <p:cNvGrpSpPr/>
          <p:nvPr/>
        </p:nvGrpSpPr>
        <p:grpSpPr>
          <a:xfrm>
            <a:off x="461638" y="723900"/>
            <a:ext cx="6194523" cy="5716782"/>
            <a:chOff x="461638" y="723900"/>
            <a:chExt cx="6194523" cy="5716782"/>
          </a:xfrm>
        </p:grpSpPr>
        <p:pic>
          <p:nvPicPr>
            <p:cNvPr id="5" name="그림 4">
              <a:extLst>
                <a:ext uri="{FF2B5EF4-FFF2-40B4-BE49-F238E27FC236}">
                  <a16:creationId xmlns:a16="http://schemas.microsoft.com/office/drawing/2014/main" id="{DB78BD44-8D60-43E0-979F-25911EAEA31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1638" y="723900"/>
              <a:ext cx="6194523" cy="5716782"/>
            </a:xfrm>
            <a:prstGeom prst="rect">
              <a:avLst/>
            </a:prstGeom>
          </p:spPr>
        </p:pic>
        <p:pic>
          <p:nvPicPr>
            <p:cNvPr id="6" name="그림 5">
              <a:extLst>
                <a:ext uri="{FF2B5EF4-FFF2-40B4-BE49-F238E27FC236}">
                  <a16:creationId xmlns:a16="http://schemas.microsoft.com/office/drawing/2014/main" id="{15FC219F-642C-44A8-8B5F-4E20760776E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04513" y="2211855"/>
              <a:ext cx="825003" cy="190973"/>
            </a:xfrm>
            <a:prstGeom prst="rect">
              <a:avLst/>
            </a:prstGeom>
          </p:spPr>
        </p:pic>
        <p:pic>
          <p:nvPicPr>
            <p:cNvPr id="10" name="그림 9">
              <a:extLst>
                <a:ext uri="{FF2B5EF4-FFF2-40B4-BE49-F238E27FC236}">
                  <a16:creationId xmlns:a16="http://schemas.microsoft.com/office/drawing/2014/main" id="{A7BE2081-E6FE-4E4C-80C1-973A857E8F3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47388" y="2239908"/>
              <a:ext cx="825003" cy="190973"/>
            </a:xfrm>
            <a:prstGeom prst="rect">
              <a:avLst/>
            </a:prstGeom>
          </p:spPr>
        </p:pic>
        <p:sp>
          <p:nvSpPr>
            <p:cNvPr id="9" name="직사각형 8">
              <a:extLst>
                <a:ext uri="{FF2B5EF4-FFF2-40B4-BE49-F238E27FC236}">
                  <a16:creationId xmlns:a16="http://schemas.microsoft.com/office/drawing/2014/main" id="{7A6E95B8-105F-4541-BFC6-345FCBD5A86A}"/>
                </a:ext>
              </a:extLst>
            </p:cNvPr>
            <p:cNvSpPr/>
            <p:nvPr/>
          </p:nvSpPr>
          <p:spPr>
            <a:xfrm>
              <a:off x="1331651" y="5051395"/>
              <a:ext cx="1206743" cy="190973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3" name="타원 12">
            <a:extLst>
              <a:ext uri="{FF2B5EF4-FFF2-40B4-BE49-F238E27FC236}">
                <a16:creationId xmlns:a16="http://schemas.microsoft.com/office/drawing/2014/main" id="{B89ED600-B022-4B56-A06F-BE5337CD0DB2}"/>
              </a:ext>
            </a:extLst>
          </p:cNvPr>
          <p:cNvSpPr/>
          <p:nvPr/>
        </p:nvSpPr>
        <p:spPr>
          <a:xfrm>
            <a:off x="1167957" y="1920211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1</a:t>
            </a:r>
            <a:endParaRPr lang="ko-KR" altLang="en-US" sz="800" b="1" dirty="0"/>
          </a:p>
        </p:txBody>
      </p:sp>
      <p:sp>
        <p:nvSpPr>
          <p:cNvPr id="14" name="타원 13">
            <a:extLst>
              <a:ext uri="{FF2B5EF4-FFF2-40B4-BE49-F238E27FC236}">
                <a16:creationId xmlns:a16="http://schemas.microsoft.com/office/drawing/2014/main" id="{CDE661C8-E46B-4D97-98BF-2FFC6BD01F46}"/>
              </a:ext>
            </a:extLst>
          </p:cNvPr>
          <p:cNvSpPr/>
          <p:nvPr/>
        </p:nvSpPr>
        <p:spPr>
          <a:xfrm>
            <a:off x="556702" y="5051395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4</a:t>
            </a:r>
            <a:endParaRPr lang="ko-KR" altLang="en-US" sz="800" b="1" dirty="0"/>
          </a:p>
        </p:txBody>
      </p:sp>
      <p:sp>
        <p:nvSpPr>
          <p:cNvPr id="15" name="타원 14">
            <a:extLst>
              <a:ext uri="{FF2B5EF4-FFF2-40B4-BE49-F238E27FC236}">
                <a16:creationId xmlns:a16="http://schemas.microsoft.com/office/drawing/2014/main" id="{9B0B3F39-73E1-4373-A1D6-8FC54360B428}"/>
              </a:ext>
            </a:extLst>
          </p:cNvPr>
          <p:cNvSpPr/>
          <p:nvPr/>
        </p:nvSpPr>
        <p:spPr>
          <a:xfrm>
            <a:off x="1120978" y="2225436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2</a:t>
            </a:r>
            <a:endParaRPr lang="ko-KR" altLang="en-US" sz="800" b="1" dirty="0"/>
          </a:p>
        </p:txBody>
      </p:sp>
      <p:sp>
        <p:nvSpPr>
          <p:cNvPr id="16" name="타원 15">
            <a:extLst>
              <a:ext uri="{FF2B5EF4-FFF2-40B4-BE49-F238E27FC236}">
                <a16:creationId xmlns:a16="http://schemas.microsoft.com/office/drawing/2014/main" id="{DE75F9E8-2626-4381-A464-88941DAA7026}"/>
              </a:ext>
            </a:extLst>
          </p:cNvPr>
          <p:cNvSpPr/>
          <p:nvPr/>
        </p:nvSpPr>
        <p:spPr>
          <a:xfrm>
            <a:off x="1147611" y="3582291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3</a:t>
            </a:r>
            <a:endParaRPr lang="ko-KR" altLang="en-US" sz="800" b="1" dirty="0"/>
          </a:p>
        </p:txBody>
      </p:sp>
      <p:sp>
        <p:nvSpPr>
          <p:cNvPr id="17" name="타원 16">
            <a:extLst>
              <a:ext uri="{FF2B5EF4-FFF2-40B4-BE49-F238E27FC236}">
                <a16:creationId xmlns:a16="http://schemas.microsoft.com/office/drawing/2014/main" id="{177DD46D-4B56-4AED-A7C4-B17BFEBDA1F7}"/>
              </a:ext>
            </a:extLst>
          </p:cNvPr>
          <p:cNvSpPr/>
          <p:nvPr/>
        </p:nvSpPr>
        <p:spPr>
          <a:xfrm>
            <a:off x="4764718" y="4883348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5</a:t>
            </a:r>
            <a:endParaRPr lang="ko-KR" altLang="en-US" sz="800" b="1" dirty="0"/>
          </a:p>
        </p:txBody>
      </p:sp>
      <p:sp>
        <p:nvSpPr>
          <p:cNvPr id="18" name="타원 17">
            <a:extLst>
              <a:ext uri="{FF2B5EF4-FFF2-40B4-BE49-F238E27FC236}">
                <a16:creationId xmlns:a16="http://schemas.microsoft.com/office/drawing/2014/main" id="{29E39359-B688-4DB1-8493-1376CC481439}"/>
              </a:ext>
            </a:extLst>
          </p:cNvPr>
          <p:cNvSpPr/>
          <p:nvPr/>
        </p:nvSpPr>
        <p:spPr>
          <a:xfrm>
            <a:off x="1167841" y="5447131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6</a:t>
            </a:r>
            <a:endParaRPr lang="ko-KR" altLang="en-US" sz="800" b="1" dirty="0"/>
          </a:p>
        </p:txBody>
      </p:sp>
      <p:sp>
        <p:nvSpPr>
          <p:cNvPr id="19" name="타원 18">
            <a:extLst>
              <a:ext uri="{FF2B5EF4-FFF2-40B4-BE49-F238E27FC236}">
                <a16:creationId xmlns:a16="http://schemas.microsoft.com/office/drawing/2014/main" id="{EE6DA2BC-3D88-4C1A-8D51-0B32EE483D8B}"/>
              </a:ext>
            </a:extLst>
          </p:cNvPr>
          <p:cNvSpPr/>
          <p:nvPr/>
        </p:nvSpPr>
        <p:spPr>
          <a:xfrm>
            <a:off x="5687995" y="6138740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7</a:t>
            </a:r>
            <a:endParaRPr lang="ko-KR" altLang="en-US" sz="800" b="1" dirty="0"/>
          </a:p>
        </p:txBody>
      </p:sp>
    </p:spTree>
    <p:extLst>
      <p:ext uri="{BB962C8B-B14F-4D97-AF65-F5344CB8AC3E}">
        <p14:creationId xmlns:p14="http://schemas.microsoft.com/office/powerpoint/2010/main" val="20391787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그룹 21">
            <a:extLst>
              <a:ext uri="{FF2B5EF4-FFF2-40B4-BE49-F238E27FC236}">
                <a16:creationId xmlns:a16="http://schemas.microsoft.com/office/drawing/2014/main" id="{CD9476D0-36A0-416D-866E-B4928C0DA748}"/>
              </a:ext>
            </a:extLst>
          </p:cNvPr>
          <p:cNvGrpSpPr/>
          <p:nvPr/>
        </p:nvGrpSpPr>
        <p:grpSpPr>
          <a:xfrm>
            <a:off x="256948" y="751674"/>
            <a:ext cx="6489577" cy="2416453"/>
            <a:chOff x="256948" y="751674"/>
            <a:chExt cx="6489577" cy="2416453"/>
          </a:xfrm>
        </p:grpSpPr>
        <p:pic>
          <p:nvPicPr>
            <p:cNvPr id="4" name="그림 3">
              <a:extLst>
                <a:ext uri="{FF2B5EF4-FFF2-40B4-BE49-F238E27FC236}">
                  <a16:creationId xmlns:a16="http://schemas.microsoft.com/office/drawing/2014/main" id="{C2FEDD7B-8FBE-46C5-981C-04C9FED2FE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6948" y="751674"/>
              <a:ext cx="6489577" cy="2416453"/>
            </a:xfrm>
            <a:prstGeom prst="rect">
              <a:avLst/>
            </a:prstGeom>
          </p:spPr>
        </p:pic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0D37DA28-237F-406A-8664-593AD0287D9B}"/>
                </a:ext>
              </a:extLst>
            </p:cNvPr>
            <p:cNvSpPr/>
            <p:nvPr/>
          </p:nvSpPr>
          <p:spPr>
            <a:xfrm>
              <a:off x="5501564" y="2224695"/>
              <a:ext cx="372862" cy="186431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직사각형 19">
              <a:extLst>
                <a:ext uri="{FF2B5EF4-FFF2-40B4-BE49-F238E27FC236}">
                  <a16:creationId xmlns:a16="http://schemas.microsoft.com/office/drawing/2014/main" id="{8055719E-9DDB-4407-A5F1-029EA82F68C1}"/>
                </a:ext>
              </a:extLst>
            </p:cNvPr>
            <p:cNvSpPr/>
            <p:nvPr/>
          </p:nvSpPr>
          <p:spPr>
            <a:xfrm>
              <a:off x="5565713" y="2518471"/>
              <a:ext cx="372862" cy="186431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사각형 20">
              <a:extLst>
                <a:ext uri="{FF2B5EF4-FFF2-40B4-BE49-F238E27FC236}">
                  <a16:creationId xmlns:a16="http://schemas.microsoft.com/office/drawing/2014/main" id="{E1456A27-1C25-4983-8BF5-3A0B4D5F9476}"/>
                </a:ext>
              </a:extLst>
            </p:cNvPr>
            <p:cNvSpPr/>
            <p:nvPr/>
          </p:nvSpPr>
          <p:spPr>
            <a:xfrm>
              <a:off x="5547957" y="2805726"/>
              <a:ext cx="372862" cy="135952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4. </a:t>
            </a:r>
            <a:r>
              <a:rPr lang="ko-KR" altLang="en-US" dirty="0"/>
              <a:t>과제관리 </a:t>
            </a:r>
            <a:r>
              <a:rPr lang="en-US" altLang="ko-KR" sz="1600" b="0" dirty="0"/>
              <a:t>- </a:t>
            </a:r>
            <a:r>
              <a:rPr lang="ko-KR" altLang="en-US" sz="1600" b="0" dirty="0"/>
              <a:t>신청내역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4F0B02-1449-DF4A-AD23-5C3DE51441D6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6293688"/>
              </p:ext>
            </p:extLst>
          </p:nvPr>
        </p:nvGraphicFramePr>
        <p:xfrm>
          <a:off x="6852082" y="723900"/>
          <a:ext cx="2079358" cy="21786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0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3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5051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설명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1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과제명을 클릭하면 해당 과제의 상세 신청 화면으로 이동한다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 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2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본인의 </a:t>
                      </a:r>
                      <a:r>
                        <a:rPr lang="ko-KR" altLang="en-US" sz="900" dirty="0" err="1">
                          <a:latin typeface="+mn-ea"/>
                          <a:ea typeface="+mn-ea"/>
                        </a:rPr>
                        <a:t>캡스톤디자인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 과제 신청 상태를 확인할 수 있다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160117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39887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3158542"/>
                  </a:ext>
                </a:extLst>
              </a:tr>
            </a:tbl>
          </a:graphicData>
        </a:graphic>
      </p:graphicFrame>
      <p:sp>
        <p:nvSpPr>
          <p:cNvPr id="13" name="타원 12">
            <a:extLst>
              <a:ext uri="{FF2B5EF4-FFF2-40B4-BE49-F238E27FC236}">
                <a16:creationId xmlns:a16="http://schemas.microsoft.com/office/drawing/2014/main" id="{B89ED600-B022-4B56-A06F-BE5337CD0DB2}"/>
              </a:ext>
            </a:extLst>
          </p:cNvPr>
          <p:cNvSpPr/>
          <p:nvPr/>
        </p:nvSpPr>
        <p:spPr>
          <a:xfrm>
            <a:off x="2797351" y="2060885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1</a:t>
            </a:r>
            <a:endParaRPr lang="ko-KR" altLang="en-US" sz="800" b="1" dirty="0"/>
          </a:p>
        </p:txBody>
      </p:sp>
      <p:sp>
        <p:nvSpPr>
          <p:cNvPr id="15" name="타원 14">
            <a:extLst>
              <a:ext uri="{FF2B5EF4-FFF2-40B4-BE49-F238E27FC236}">
                <a16:creationId xmlns:a16="http://schemas.microsoft.com/office/drawing/2014/main" id="{9B0B3F39-73E1-4373-A1D6-8FC54360B428}"/>
              </a:ext>
            </a:extLst>
          </p:cNvPr>
          <p:cNvSpPr/>
          <p:nvPr/>
        </p:nvSpPr>
        <p:spPr>
          <a:xfrm>
            <a:off x="6228570" y="2154100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2</a:t>
            </a:r>
            <a:endParaRPr lang="ko-KR" altLang="en-US" sz="800" b="1" dirty="0"/>
          </a:p>
        </p:txBody>
      </p:sp>
    </p:spTree>
    <p:extLst>
      <p:ext uri="{BB962C8B-B14F-4D97-AF65-F5344CB8AC3E}">
        <p14:creationId xmlns:p14="http://schemas.microsoft.com/office/powerpoint/2010/main" val="39716218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>
            <a:extLst>
              <a:ext uri="{FF2B5EF4-FFF2-40B4-BE49-F238E27FC236}">
                <a16:creationId xmlns:a16="http://schemas.microsoft.com/office/drawing/2014/main" id="{B56B11FA-5B40-4F12-95A6-EB597E28D76A}"/>
              </a:ext>
            </a:extLst>
          </p:cNvPr>
          <p:cNvGrpSpPr/>
          <p:nvPr/>
        </p:nvGrpSpPr>
        <p:grpSpPr>
          <a:xfrm>
            <a:off x="627932" y="719092"/>
            <a:ext cx="5995776" cy="5926931"/>
            <a:chOff x="627932" y="719092"/>
            <a:chExt cx="5995776" cy="5926931"/>
          </a:xfrm>
        </p:grpSpPr>
        <p:grpSp>
          <p:nvGrpSpPr>
            <p:cNvPr id="6" name="그룹 5">
              <a:extLst>
                <a:ext uri="{FF2B5EF4-FFF2-40B4-BE49-F238E27FC236}">
                  <a16:creationId xmlns:a16="http://schemas.microsoft.com/office/drawing/2014/main" id="{53E6882B-C2B1-4D7E-9250-AA9EB68D362C}"/>
                </a:ext>
              </a:extLst>
            </p:cNvPr>
            <p:cNvGrpSpPr/>
            <p:nvPr/>
          </p:nvGrpSpPr>
          <p:grpSpPr>
            <a:xfrm>
              <a:off x="627932" y="719092"/>
              <a:ext cx="5995776" cy="5926931"/>
              <a:chOff x="627932" y="719092"/>
              <a:chExt cx="5995776" cy="5926931"/>
            </a:xfrm>
          </p:grpSpPr>
          <p:pic>
            <p:nvPicPr>
              <p:cNvPr id="5" name="그림 4">
                <a:extLst>
                  <a:ext uri="{FF2B5EF4-FFF2-40B4-BE49-F238E27FC236}">
                    <a16:creationId xmlns:a16="http://schemas.microsoft.com/office/drawing/2014/main" id="{A7825680-7CC8-45C0-8E19-159D84703A4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b="62880"/>
              <a:stretch/>
            </p:blipFill>
            <p:spPr>
              <a:xfrm>
                <a:off x="627932" y="719092"/>
                <a:ext cx="5985421" cy="4847208"/>
              </a:xfrm>
              <a:prstGeom prst="rect">
                <a:avLst/>
              </a:prstGeom>
            </p:spPr>
          </p:pic>
          <p:pic>
            <p:nvPicPr>
              <p:cNvPr id="14" name="그림 13">
                <a:extLst>
                  <a:ext uri="{FF2B5EF4-FFF2-40B4-BE49-F238E27FC236}">
                    <a16:creationId xmlns:a16="http://schemas.microsoft.com/office/drawing/2014/main" id="{10630999-C921-4BD3-A55C-34CE027B02F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t="92035"/>
              <a:stretch/>
            </p:blipFill>
            <p:spPr>
              <a:xfrm>
                <a:off x="638287" y="5605913"/>
                <a:ext cx="5985421" cy="1040110"/>
              </a:xfrm>
              <a:prstGeom prst="rect">
                <a:avLst/>
              </a:prstGeom>
            </p:spPr>
          </p:pic>
        </p:grpSp>
        <p:pic>
          <p:nvPicPr>
            <p:cNvPr id="9" name="그림 8">
              <a:extLst>
                <a:ext uri="{FF2B5EF4-FFF2-40B4-BE49-F238E27FC236}">
                  <a16:creationId xmlns:a16="http://schemas.microsoft.com/office/drawing/2014/main" id="{FC7BD1C7-EB23-4C2E-BA1A-4D6D164684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94029" y="2126494"/>
              <a:ext cx="790998" cy="182538"/>
            </a:xfrm>
            <a:prstGeom prst="rect">
              <a:avLst/>
            </a:prstGeom>
          </p:spPr>
        </p:pic>
        <p:pic>
          <p:nvPicPr>
            <p:cNvPr id="16" name="그림 15">
              <a:extLst>
                <a:ext uri="{FF2B5EF4-FFF2-40B4-BE49-F238E27FC236}">
                  <a16:creationId xmlns:a16="http://schemas.microsoft.com/office/drawing/2014/main" id="{5858A186-CBBC-4204-88F6-14A9AEEB425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82363" y="2127930"/>
              <a:ext cx="790998" cy="182538"/>
            </a:xfrm>
            <a:prstGeom prst="rect">
              <a:avLst/>
            </a:prstGeom>
          </p:spPr>
        </p:pic>
        <p:sp>
          <p:nvSpPr>
            <p:cNvPr id="10" name="직사각형 9">
              <a:extLst>
                <a:ext uri="{FF2B5EF4-FFF2-40B4-BE49-F238E27FC236}">
                  <a16:creationId xmlns:a16="http://schemas.microsoft.com/office/drawing/2014/main" id="{99FF9630-76D9-410B-990E-64DBF88A93BA}"/>
                </a:ext>
              </a:extLst>
            </p:cNvPr>
            <p:cNvSpPr/>
            <p:nvPr/>
          </p:nvSpPr>
          <p:spPr>
            <a:xfrm>
              <a:off x="1379124" y="5015883"/>
              <a:ext cx="1012054" cy="213064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직사각형 17">
              <a:extLst>
                <a:ext uri="{FF2B5EF4-FFF2-40B4-BE49-F238E27FC236}">
                  <a16:creationId xmlns:a16="http://schemas.microsoft.com/office/drawing/2014/main" id="{5315BF86-5F8B-4B56-B0F9-118E661380F8}"/>
                </a:ext>
              </a:extLst>
            </p:cNvPr>
            <p:cNvSpPr/>
            <p:nvPr/>
          </p:nvSpPr>
          <p:spPr>
            <a:xfrm>
              <a:off x="1282947" y="5301453"/>
              <a:ext cx="1012054" cy="213064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직사각형 18">
              <a:extLst>
                <a:ext uri="{FF2B5EF4-FFF2-40B4-BE49-F238E27FC236}">
                  <a16:creationId xmlns:a16="http://schemas.microsoft.com/office/drawing/2014/main" id="{8DBE66DF-F216-41EE-8475-D4B4AB3B5234}"/>
                </a:ext>
              </a:extLst>
            </p:cNvPr>
            <p:cNvSpPr/>
            <p:nvPr/>
          </p:nvSpPr>
          <p:spPr>
            <a:xfrm>
              <a:off x="1939897" y="4999606"/>
              <a:ext cx="1012054" cy="213064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직사각형 22">
              <a:extLst>
                <a:ext uri="{FF2B5EF4-FFF2-40B4-BE49-F238E27FC236}">
                  <a16:creationId xmlns:a16="http://schemas.microsoft.com/office/drawing/2014/main" id="{6785F237-3156-4E83-84D3-D11BFA06B838}"/>
                </a:ext>
              </a:extLst>
            </p:cNvPr>
            <p:cNvSpPr/>
            <p:nvPr/>
          </p:nvSpPr>
          <p:spPr>
            <a:xfrm>
              <a:off x="1780100" y="5310325"/>
              <a:ext cx="1012054" cy="213064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직사각형 23">
              <a:extLst>
                <a:ext uri="{FF2B5EF4-FFF2-40B4-BE49-F238E27FC236}">
                  <a16:creationId xmlns:a16="http://schemas.microsoft.com/office/drawing/2014/main" id="{4FF81B07-68AA-44DE-A656-97D5DDC1E400}"/>
                </a:ext>
              </a:extLst>
            </p:cNvPr>
            <p:cNvSpPr/>
            <p:nvPr/>
          </p:nvSpPr>
          <p:spPr>
            <a:xfrm>
              <a:off x="4869535" y="5017362"/>
              <a:ext cx="1012054" cy="213064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24">
              <a:extLst>
                <a:ext uri="{FF2B5EF4-FFF2-40B4-BE49-F238E27FC236}">
                  <a16:creationId xmlns:a16="http://schemas.microsoft.com/office/drawing/2014/main" id="{B7E7F283-9E15-43A9-8286-A3C3C1251EB1}"/>
                </a:ext>
              </a:extLst>
            </p:cNvPr>
            <p:cNvSpPr/>
            <p:nvPr/>
          </p:nvSpPr>
          <p:spPr>
            <a:xfrm>
              <a:off x="4878413" y="5292575"/>
              <a:ext cx="1012054" cy="213064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4. </a:t>
            </a:r>
            <a:r>
              <a:rPr lang="ko-KR" altLang="en-US" dirty="0"/>
              <a:t>과제관리 </a:t>
            </a:r>
            <a:r>
              <a:rPr lang="en-US" altLang="ko-KR" sz="1600" b="0" dirty="0"/>
              <a:t>- </a:t>
            </a:r>
            <a:r>
              <a:rPr lang="ko-KR" altLang="en-US" sz="1600" b="0" dirty="0"/>
              <a:t>신청내역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4F0B02-1449-DF4A-AD23-5C3DE51441D6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3226007"/>
              </p:ext>
            </p:extLst>
          </p:nvPr>
        </p:nvGraphicFramePr>
        <p:xfrm>
          <a:off x="6852082" y="723900"/>
          <a:ext cx="2079358" cy="2452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0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3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5051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설명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1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팀장일 경우만 수정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삭제할 수 있다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2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팀장일 경우만 신청서수정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삭제 버튼이 활성화 된다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</a:p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해당 신청이 승인 되었다면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수정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삭제할 수 없다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160117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39887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3158542"/>
                  </a:ext>
                </a:extLst>
              </a:tr>
            </a:tbl>
          </a:graphicData>
        </a:graphic>
      </p:graphicFrame>
      <p:sp>
        <p:nvSpPr>
          <p:cNvPr id="13" name="타원 12">
            <a:extLst>
              <a:ext uri="{FF2B5EF4-FFF2-40B4-BE49-F238E27FC236}">
                <a16:creationId xmlns:a16="http://schemas.microsoft.com/office/drawing/2014/main" id="{B89ED600-B022-4B56-A06F-BE5337CD0DB2}"/>
              </a:ext>
            </a:extLst>
          </p:cNvPr>
          <p:cNvSpPr/>
          <p:nvPr/>
        </p:nvSpPr>
        <p:spPr>
          <a:xfrm>
            <a:off x="839718" y="4999606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1</a:t>
            </a:r>
            <a:endParaRPr lang="ko-KR" altLang="en-US" sz="800" b="1" dirty="0"/>
          </a:p>
        </p:txBody>
      </p:sp>
      <p:sp>
        <p:nvSpPr>
          <p:cNvPr id="15" name="타원 14">
            <a:extLst>
              <a:ext uri="{FF2B5EF4-FFF2-40B4-BE49-F238E27FC236}">
                <a16:creationId xmlns:a16="http://schemas.microsoft.com/office/drawing/2014/main" id="{9B0B3F39-73E1-4373-A1D6-8FC54360B428}"/>
              </a:ext>
            </a:extLst>
          </p:cNvPr>
          <p:cNvSpPr/>
          <p:nvPr/>
        </p:nvSpPr>
        <p:spPr>
          <a:xfrm>
            <a:off x="5384440" y="6316832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2</a:t>
            </a:r>
            <a:endParaRPr lang="ko-KR" altLang="en-US" sz="800" b="1" dirty="0"/>
          </a:p>
        </p:txBody>
      </p:sp>
    </p:spTree>
    <p:extLst>
      <p:ext uri="{BB962C8B-B14F-4D97-AF65-F5344CB8AC3E}">
        <p14:creationId xmlns:p14="http://schemas.microsoft.com/office/powerpoint/2010/main" val="8209338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>
            <a:extLst>
              <a:ext uri="{FF2B5EF4-FFF2-40B4-BE49-F238E27FC236}">
                <a16:creationId xmlns:a16="http://schemas.microsoft.com/office/drawing/2014/main" id="{BC351B5E-175F-4081-84A8-429D1FE85D01}"/>
              </a:ext>
            </a:extLst>
          </p:cNvPr>
          <p:cNvGrpSpPr/>
          <p:nvPr/>
        </p:nvGrpSpPr>
        <p:grpSpPr>
          <a:xfrm>
            <a:off x="434872" y="732777"/>
            <a:ext cx="6205624" cy="3571938"/>
            <a:chOff x="434872" y="732777"/>
            <a:chExt cx="6205624" cy="3571938"/>
          </a:xfrm>
        </p:grpSpPr>
        <p:pic>
          <p:nvPicPr>
            <p:cNvPr id="4" name="그림 3">
              <a:extLst>
                <a:ext uri="{FF2B5EF4-FFF2-40B4-BE49-F238E27FC236}">
                  <a16:creationId xmlns:a16="http://schemas.microsoft.com/office/drawing/2014/main" id="{DCBC1456-D8E7-40DD-828D-F8A5777A2AA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4872" y="732777"/>
              <a:ext cx="6205624" cy="3571938"/>
            </a:xfrm>
            <a:prstGeom prst="rect">
              <a:avLst/>
            </a:prstGeom>
          </p:spPr>
        </p:pic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FF4E177D-8064-4014-8F08-209288EDE6AC}"/>
                </a:ext>
              </a:extLst>
            </p:cNvPr>
            <p:cNvSpPr/>
            <p:nvPr/>
          </p:nvSpPr>
          <p:spPr>
            <a:xfrm>
              <a:off x="3559950" y="2421569"/>
              <a:ext cx="337351" cy="194354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사각형 20">
              <a:extLst>
                <a:ext uri="{FF2B5EF4-FFF2-40B4-BE49-F238E27FC236}">
                  <a16:creationId xmlns:a16="http://schemas.microsoft.com/office/drawing/2014/main" id="{8F65B198-31F7-433B-8357-774F275D58D0}"/>
                </a:ext>
              </a:extLst>
            </p:cNvPr>
            <p:cNvSpPr/>
            <p:nvPr/>
          </p:nvSpPr>
          <p:spPr>
            <a:xfrm>
              <a:off x="3552552" y="3204284"/>
              <a:ext cx="337351" cy="194354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4. </a:t>
            </a:r>
            <a:r>
              <a:rPr lang="ko-KR" altLang="en-US" dirty="0"/>
              <a:t>과제관리 </a:t>
            </a:r>
            <a:r>
              <a:rPr lang="en-US" altLang="ko-KR" sz="1600" b="0" dirty="0"/>
              <a:t>- </a:t>
            </a:r>
            <a:r>
              <a:rPr lang="ko-KR" altLang="en-US" sz="1600" b="0" dirty="0"/>
              <a:t>사업비청구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4F0B02-1449-DF4A-AD23-5C3DE51441D6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102015"/>
              </p:ext>
            </p:extLst>
          </p:nvPr>
        </p:nvGraphicFramePr>
        <p:xfrm>
          <a:off x="6852082" y="723900"/>
          <a:ext cx="2079358" cy="27272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0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3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5051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설명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1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팀장일 경우만 청구 버튼이 활성화 된다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</a:p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청구버튼을 클릭하면 해당 과제의 사업비를 청구할 수 있는 화면으로 이동한다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2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청구일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청구금액을 클릭하면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사업비 청구 수정화면으로 이동한다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160117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39887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3158542"/>
                  </a:ext>
                </a:extLst>
              </a:tr>
            </a:tbl>
          </a:graphicData>
        </a:graphic>
      </p:graphicFrame>
      <p:sp>
        <p:nvSpPr>
          <p:cNvPr id="13" name="타원 12">
            <a:extLst>
              <a:ext uri="{FF2B5EF4-FFF2-40B4-BE49-F238E27FC236}">
                <a16:creationId xmlns:a16="http://schemas.microsoft.com/office/drawing/2014/main" id="{B89ED600-B022-4B56-A06F-BE5337CD0DB2}"/>
              </a:ext>
            </a:extLst>
          </p:cNvPr>
          <p:cNvSpPr/>
          <p:nvPr/>
        </p:nvSpPr>
        <p:spPr>
          <a:xfrm>
            <a:off x="6210708" y="3137651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1</a:t>
            </a:r>
            <a:endParaRPr lang="ko-KR" altLang="en-US" sz="800" b="1" dirty="0"/>
          </a:p>
        </p:txBody>
      </p:sp>
      <p:sp>
        <p:nvSpPr>
          <p:cNvPr id="15" name="타원 14">
            <a:extLst>
              <a:ext uri="{FF2B5EF4-FFF2-40B4-BE49-F238E27FC236}">
                <a16:creationId xmlns:a16="http://schemas.microsoft.com/office/drawing/2014/main" id="{9B0B3F39-73E1-4373-A1D6-8FC54360B428}"/>
              </a:ext>
            </a:extLst>
          </p:cNvPr>
          <p:cNvSpPr/>
          <p:nvPr/>
        </p:nvSpPr>
        <p:spPr>
          <a:xfrm>
            <a:off x="2570219" y="3733430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2</a:t>
            </a:r>
            <a:endParaRPr lang="ko-KR" altLang="en-US" sz="800" b="1" dirty="0"/>
          </a:p>
        </p:txBody>
      </p:sp>
    </p:spTree>
    <p:extLst>
      <p:ext uri="{BB962C8B-B14F-4D97-AF65-F5344CB8AC3E}">
        <p14:creationId xmlns:p14="http://schemas.microsoft.com/office/powerpoint/2010/main" val="42591629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그룹 8">
            <a:extLst>
              <a:ext uri="{FF2B5EF4-FFF2-40B4-BE49-F238E27FC236}">
                <a16:creationId xmlns:a16="http://schemas.microsoft.com/office/drawing/2014/main" id="{68036BF5-2D45-40DF-BF7B-D980DDB46DB8}"/>
              </a:ext>
            </a:extLst>
          </p:cNvPr>
          <p:cNvGrpSpPr/>
          <p:nvPr/>
        </p:nvGrpSpPr>
        <p:grpSpPr>
          <a:xfrm>
            <a:off x="354603" y="742415"/>
            <a:ext cx="6409971" cy="4322871"/>
            <a:chOff x="354603" y="742415"/>
            <a:chExt cx="6409971" cy="4322871"/>
          </a:xfrm>
        </p:grpSpPr>
        <p:pic>
          <p:nvPicPr>
            <p:cNvPr id="5" name="그림 4">
              <a:extLst>
                <a:ext uri="{FF2B5EF4-FFF2-40B4-BE49-F238E27FC236}">
                  <a16:creationId xmlns:a16="http://schemas.microsoft.com/office/drawing/2014/main" id="{522C511F-DDFB-4C67-8D44-1A840D939BB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4603" y="742415"/>
              <a:ext cx="6409971" cy="4322871"/>
            </a:xfrm>
            <a:prstGeom prst="rect">
              <a:avLst/>
            </a:prstGeom>
          </p:spPr>
        </p:pic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69E8613D-82FE-41A3-A1F4-13A6823291C6}"/>
                </a:ext>
              </a:extLst>
            </p:cNvPr>
            <p:cNvSpPr/>
            <p:nvPr/>
          </p:nvSpPr>
          <p:spPr>
            <a:xfrm>
              <a:off x="2157274" y="2974020"/>
              <a:ext cx="381740" cy="163810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>
              <a:extLst>
                <a:ext uri="{FF2B5EF4-FFF2-40B4-BE49-F238E27FC236}">
                  <a16:creationId xmlns:a16="http://schemas.microsoft.com/office/drawing/2014/main" id="{73DE79D1-C7FF-4D2D-A14F-CDF0B9F6E6E0}"/>
                </a:ext>
              </a:extLst>
            </p:cNvPr>
            <p:cNvSpPr/>
            <p:nvPr/>
          </p:nvSpPr>
          <p:spPr>
            <a:xfrm>
              <a:off x="2157274" y="2105291"/>
              <a:ext cx="381740" cy="163810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>
              <a:extLst>
                <a:ext uri="{FF2B5EF4-FFF2-40B4-BE49-F238E27FC236}">
                  <a16:creationId xmlns:a16="http://schemas.microsoft.com/office/drawing/2014/main" id="{817427CB-5675-494E-B637-02DC2954105E}"/>
                </a:ext>
              </a:extLst>
            </p:cNvPr>
            <p:cNvSpPr/>
            <p:nvPr/>
          </p:nvSpPr>
          <p:spPr>
            <a:xfrm>
              <a:off x="2539014" y="2117656"/>
              <a:ext cx="381740" cy="163810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4. </a:t>
            </a:r>
            <a:r>
              <a:rPr lang="ko-KR" altLang="en-US" dirty="0"/>
              <a:t>과제관리 </a:t>
            </a:r>
            <a:r>
              <a:rPr lang="en-US" altLang="ko-KR" sz="1600" b="0" dirty="0"/>
              <a:t>- </a:t>
            </a:r>
            <a:r>
              <a:rPr lang="ko-KR" altLang="en-US" sz="1600" b="0" dirty="0"/>
              <a:t>사업비청구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4F0B02-1449-DF4A-AD23-5C3DE51441D6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3785193"/>
              </p:ext>
            </p:extLst>
          </p:nvPr>
        </p:nvGraphicFramePr>
        <p:xfrm>
          <a:off x="6852082" y="723900"/>
          <a:ext cx="2079358" cy="30015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0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3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5051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설명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1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금회청구금액은 예산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기집행금액 한 결과보다 큰 금액을 입력할 수 없다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 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금액 입력은 숫자만 입력 가능하며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결제수단이 카드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현금인지 </a:t>
                      </a:r>
                      <a:r>
                        <a:rPr lang="ko-KR" altLang="en-US" sz="900" dirty="0" err="1">
                          <a:latin typeface="+mn-ea"/>
                          <a:ea typeface="+mn-ea"/>
                        </a:rPr>
                        <a:t>선택후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 청구서 파일을 첨부한다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>
                          <a:latin typeface="+mn-ea"/>
                          <a:ea typeface="+mn-ea"/>
                        </a:rPr>
                        <a:t>2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사업비 청구 버튼을 클릭하면 해당 내용이 저장된다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 </a:t>
                      </a:r>
                    </a:p>
                    <a:p>
                      <a:pPr algn="l" latinLnBrk="1"/>
                      <a:r>
                        <a:rPr lang="ko-KR" altLang="en-US" sz="900" dirty="0">
                          <a:latin typeface="+mn-ea"/>
                          <a:ea typeface="+mn-ea"/>
                        </a:rPr>
                        <a:t>사업비청구가 승인되면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dirty="0">
                          <a:latin typeface="+mn-ea"/>
                          <a:ea typeface="+mn-ea"/>
                        </a:rPr>
                        <a:t>내용을 수정할 수 없다</a:t>
                      </a:r>
                      <a:r>
                        <a:rPr lang="en-US" altLang="ko-KR" sz="900" dirty="0">
                          <a:latin typeface="+mn-ea"/>
                          <a:ea typeface="+mn-ea"/>
                        </a:rPr>
                        <a:t>.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15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160117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39887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3158542"/>
                  </a:ext>
                </a:extLst>
              </a:tr>
            </a:tbl>
          </a:graphicData>
        </a:graphic>
      </p:graphicFrame>
      <p:sp>
        <p:nvSpPr>
          <p:cNvPr id="13" name="타원 12">
            <a:extLst>
              <a:ext uri="{FF2B5EF4-FFF2-40B4-BE49-F238E27FC236}">
                <a16:creationId xmlns:a16="http://schemas.microsoft.com/office/drawing/2014/main" id="{B89ED600-B022-4B56-A06F-BE5337CD0DB2}"/>
              </a:ext>
            </a:extLst>
          </p:cNvPr>
          <p:cNvSpPr/>
          <p:nvPr/>
        </p:nvSpPr>
        <p:spPr>
          <a:xfrm>
            <a:off x="1993464" y="3556361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1</a:t>
            </a:r>
            <a:endParaRPr lang="ko-KR" altLang="en-US" sz="800" b="1" dirty="0"/>
          </a:p>
        </p:txBody>
      </p:sp>
      <p:sp>
        <p:nvSpPr>
          <p:cNvPr id="15" name="타원 14">
            <a:extLst>
              <a:ext uri="{FF2B5EF4-FFF2-40B4-BE49-F238E27FC236}">
                <a16:creationId xmlns:a16="http://schemas.microsoft.com/office/drawing/2014/main" id="{9B0B3F39-73E1-4373-A1D6-8FC54360B428}"/>
              </a:ext>
            </a:extLst>
          </p:cNvPr>
          <p:cNvSpPr/>
          <p:nvPr/>
        </p:nvSpPr>
        <p:spPr>
          <a:xfrm>
            <a:off x="5828324" y="4715716"/>
            <a:ext cx="163810" cy="16381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/>
              <a:t>2</a:t>
            </a:r>
            <a:endParaRPr lang="ko-KR" altLang="en-US" sz="800" b="1" dirty="0"/>
          </a:p>
        </p:txBody>
      </p:sp>
    </p:spTree>
    <p:extLst>
      <p:ext uri="{BB962C8B-B14F-4D97-AF65-F5344CB8AC3E}">
        <p14:creationId xmlns:p14="http://schemas.microsoft.com/office/powerpoint/2010/main" val="5422384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5400">
          <a:solidFill>
            <a:srgbClr val="FF0000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4774</TotalTime>
  <Words>421</Words>
  <Application>Microsoft Office PowerPoint</Application>
  <PresentationFormat>화면 슬라이드 쇼(4:3)</PresentationFormat>
  <Paragraphs>129</Paragraphs>
  <Slides>15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15</vt:i4>
      </vt:variant>
    </vt:vector>
  </HeadingPairs>
  <TitlesOfParts>
    <vt:vector size="20" baseType="lpstr">
      <vt:lpstr>나눔고딕OTF</vt:lpstr>
      <vt:lpstr>맑은 고딕</vt:lpstr>
      <vt:lpstr>Arial</vt:lpstr>
      <vt:lpstr>Calibri</vt:lpstr>
      <vt:lpstr>Office Theme</vt:lpstr>
      <vt:lpstr>PowerPoint 프레젠테이션</vt:lpstr>
      <vt:lpstr>1. 메인</vt:lpstr>
      <vt:lpstr>2. 로그인</vt:lpstr>
      <vt:lpstr>3. 과제신청</vt:lpstr>
      <vt:lpstr>3. 과제신청</vt:lpstr>
      <vt:lpstr>4. 과제관리 - 신청내역</vt:lpstr>
      <vt:lpstr>4. 과제관리 - 신청내역</vt:lpstr>
      <vt:lpstr>4. 과제관리 - 사업비청구</vt:lpstr>
      <vt:lpstr>4. 과제관리 - 사업비청구</vt:lpstr>
      <vt:lpstr>4. 과제관리 - 결과보고서</vt:lpstr>
      <vt:lpstr>4. 과제관리 - 결과보고서</vt:lpstr>
      <vt:lpstr>4. 과제관리 - 만족도조사</vt:lpstr>
      <vt:lpstr>5. 온라인전시</vt:lpstr>
      <vt:lpstr>6. 커뮤니티</vt:lpstr>
      <vt:lpstr>PowerPoint 프레젠테이션</vt:lpstr>
    </vt:vector>
  </TitlesOfParts>
  <Company>동서대학교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홍보실 홍보실</dc:creator>
  <cp:lastModifiedBy>USER</cp:lastModifiedBy>
  <cp:revision>486</cp:revision>
  <cp:lastPrinted>2015-07-17T12:41:23Z</cp:lastPrinted>
  <dcterms:created xsi:type="dcterms:W3CDTF">2013-11-26T00:01:10Z</dcterms:created>
  <dcterms:modified xsi:type="dcterms:W3CDTF">2023-03-03T07:53:19Z</dcterms:modified>
</cp:coreProperties>
</file>